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92" r:id="rId2"/>
    <p:sldId id="353" r:id="rId3"/>
    <p:sldId id="357" r:id="rId4"/>
    <p:sldId id="354" r:id="rId5"/>
    <p:sldId id="358" r:id="rId6"/>
    <p:sldId id="355" r:id="rId7"/>
    <p:sldId id="359" r:id="rId8"/>
    <p:sldId id="356" r:id="rId9"/>
    <p:sldId id="360" r:id="rId10"/>
    <p:sldId id="361" r:id="rId11"/>
    <p:sldId id="362" r:id="rId12"/>
    <p:sldId id="347" r:id="rId13"/>
    <p:sldId id="348" r:id="rId14"/>
    <p:sldId id="363" r:id="rId15"/>
    <p:sldId id="364" r:id="rId16"/>
    <p:sldId id="350" r:id="rId17"/>
    <p:sldId id="351" r:id="rId18"/>
    <p:sldId id="365" r:id="rId19"/>
    <p:sldId id="352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12E7B0-B131-42A7-9007-AD0906407DEB}" v="2" dt="2022-05-06T21:48:49.90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Paula Neira Ahumada" userId="1be4c510-a3c3-4c36-a173-8667e5d06593" providerId="ADAL" clId="{D812E7B0-B131-42A7-9007-AD0906407DEB}"/>
    <pc:docChg chg="undo custSel addSld delSld modSld">
      <pc:chgData name="Maria Paula Neira Ahumada" userId="1be4c510-a3c3-4c36-a173-8667e5d06593" providerId="ADAL" clId="{D812E7B0-B131-42A7-9007-AD0906407DEB}" dt="2022-05-06T21:48:49.902" v="3"/>
      <pc:docMkLst>
        <pc:docMk/>
      </pc:docMkLst>
      <pc:sldChg chg="modSp">
        <pc:chgData name="Maria Paula Neira Ahumada" userId="1be4c510-a3c3-4c36-a173-8667e5d06593" providerId="ADAL" clId="{D812E7B0-B131-42A7-9007-AD0906407DEB}" dt="2022-05-06T21:48:49.902" v="3"/>
        <pc:sldMkLst>
          <pc:docMk/>
          <pc:sldMk cId="3220395948" sldId="348"/>
        </pc:sldMkLst>
        <pc:graphicFrameChg chg="mod">
          <ac:chgData name="Maria Paula Neira Ahumada" userId="1be4c510-a3c3-4c36-a173-8667e5d06593" providerId="ADAL" clId="{D812E7B0-B131-42A7-9007-AD0906407DEB}" dt="2022-05-06T21:48:49.902" v="3"/>
          <ac:graphicFrameMkLst>
            <pc:docMk/>
            <pc:sldMk cId="3220395948" sldId="348"/>
            <ac:graphicFrameMk id="6" creationId="{820A8BA6-F674-41E9-B4F0-E47058FB7EEC}"/>
          </ac:graphicFrameMkLst>
        </pc:graphicFrameChg>
      </pc:sldChg>
      <pc:sldChg chg="new del">
        <pc:chgData name="Maria Paula Neira Ahumada" userId="1be4c510-a3c3-4c36-a173-8667e5d06593" providerId="ADAL" clId="{D812E7B0-B131-42A7-9007-AD0906407DEB}" dt="2022-05-06T18:37:48.497" v="1" actId="680"/>
        <pc:sldMkLst>
          <pc:docMk/>
          <pc:sldMk cId="956135373" sldId="366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BC67FAF-BB99-5A44-8B39-D9C3CDA803DB}" type="doc">
      <dgm:prSet loTypeId="urn:microsoft.com/office/officeart/2005/8/layout/vList2" loCatId="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s-ES"/>
        </a:p>
      </dgm:t>
    </dgm:pt>
    <dgm:pt modelId="{89762BB9-9AC5-B343-B418-55BE2CADEF35}" type="pres">
      <dgm:prSet presAssocID="{CBC67FAF-BB99-5A44-8B39-D9C3CDA803DB}" presName="linear" presStyleCnt="0">
        <dgm:presLayoutVars>
          <dgm:animLvl val="lvl"/>
          <dgm:resizeHandles val="exact"/>
        </dgm:presLayoutVars>
      </dgm:prSet>
      <dgm:spPr/>
    </dgm:pt>
  </dgm:ptLst>
  <dgm:cxnLst>
    <dgm:cxn modelId="{D5A72D10-F884-4647-A669-8F52E4AFC176}" type="presOf" srcId="{CBC67FAF-BB99-5A44-8B39-D9C3CDA803DB}" destId="{89762BB9-9AC5-B343-B418-55BE2CADEF3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57B8E-F0FB-4B7C-B730-A1593DB911D6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2115FC-B547-43A2-9A7D-C7BDEA6979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19500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6700" indent="-20670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B8F03-BC93-4120-96CA-A36DF640BE2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90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6392B8-65DA-4045-B4D0-9E168072D5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C07EF58-1CFD-4DA3-9D3A-184EEF7FB0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C393BC-377C-4BD0-9A71-7923E69D9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CCE7B2-3C52-44AA-BA36-FDA12DCB0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E907A8-BE0D-4828-8519-2512AC09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6301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6582A3-64BE-481B-B390-BB2DC50A0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62A4D1-D94D-479C-92DB-92CBB6C64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B499F-3E03-4733-B046-31067954F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3CA924-11A5-4F3B-8944-BC888D5C0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C581C5D-561A-4045-ADB7-341A2A3BE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6452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192710-EB99-44F1-88D6-017595CFE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5C918CF-BF5F-4EE2-B389-7897942620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C21F19F-128D-4C36-BF98-6042C93CD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1103D0-2A8D-4E85-A21C-15FD095E8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8F5F55-79BC-42AD-8AAD-776E94284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77487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/>
          <p:cNvSpPr txBox="1">
            <a:spLocks/>
          </p:cNvSpPr>
          <p:nvPr userDrawn="1"/>
        </p:nvSpPr>
        <p:spPr>
          <a:xfrm>
            <a:off x="495301" y="189526"/>
            <a:ext cx="11099801" cy="756223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endParaRPr lang="en-US" sz="3200" baseline="30000">
              <a:solidFill>
                <a:schemeClr val="tx1"/>
              </a:solidFill>
              <a:latin typeface="Georgia"/>
              <a:cs typeface="Roboto Condensed Bold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2E6438F-F4E2-5D4C-BA25-C64642E51293}"/>
              </a:ext>
            </a:extLst>
          </p:cNvPr>
          <p:cNvSpPr/>
          <p:nvPr userDrawn="1"/>
        </p:nvSpPr>
        <p:spPr>
          <a:xfrm>
            <a:off x="-4594" y="0"/>
            <a:ext cx="31132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DD744E-B474-FF44-9AE3-FEFB807A399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14" y="6261602"/>
            <a:ext cx="2354335" cy="47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4491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Picture Placeholder 1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lgCheck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/>
          <a:lstStyle>
            <a:lvl1pPr marL="0" indent="0" algn="ctr">
              <a:buNone/>
              <a:defRPr sz="4000" i="1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06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E630B1-C3C2-4744-882C-C45660C66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6CEF56-DC0E-477F-A8D3-F254A905A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742BA1-B9DF-4CF3-9034-0E2790554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0C60316-2CFC-4482-8CB1-9DC7163AA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32EB59-61D8-44C8-B723-7A67B5F06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3464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5BCBAE-EEF9-4D1E-B671-F2CD5226F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79E343-1ED1-4A5E-8DFD-7A1160BEB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8203224-DD63-4DA3-BF54-1192D945C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04EDDC-180B-4735-8D5E-66CBDAA16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53BE33-77F2-4FAA-9115-5734BC35B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47244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278AB-94BC-4063-B66B-B9614580A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89981F-DF05-44CF-A661-4A1B62BCC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B76BAC3-E84A-4D48-8A60-E698F0011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4740CCA-192A-486B-A070-9F780580B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43B6F5-805C-410D-BC78-BF5678545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CCD74A2-4E24-465B-A001-220E8183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99387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089B01-E47F-4E18-A8D7-E91EC6FC2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615C02-2C0D-4572-B428-FA281D567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47B4413-BF87-46AF-9556-29ADFF90DB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5ACB3E8-996E-4539-A204-B81FDB76A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CB68DE6-FACF-41B5-9CB6-E92416F4A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B14DB64-3A75-471F-8597-3D09143DD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6969FFC-D229-4AD0-9213-251CF621B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8405C77-6F2B-4A69-AEB0-E4DB0671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07225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B113F9-D530-4613-AC9A-01A4705B3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8F46787-C121-47DF-96CE-193640EE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C3AF04-4046-4AED-A7C8-926F8D61D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654F510-FEA1-4A55-B50F-AB1AE95F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68428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FD72594-CA97-4CD4-87E4-A606C1885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02EE8DA-3741-42C3-BE1B-83D687B07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AAE4DFB-C9B2-470C-BAE5-B6BF192F2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91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341D3A-22A0-440B-9D4D-724BA7546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F5545A-8FF8-4E95-A663-5087F1C04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E8F161-0FE1-41B4-A01A-2585E30DF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1CEDCC-B49A-413F-B135-AB5272D26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90EA140-EC8F-4C8F-AAB3-05F452A0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7B5B4F-C164-4D54-BA9A-DD1CAECE4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094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C99CD0-71B3-46D1-8A80-7BF2315C3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F588266-00FF-4D21-B95F-948879AC5E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8FDC4DF-85E5-41BC-8B08-F1A28C69A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90F4F1D-8048-48A4-BA36-37BA5122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544CEC5-1F47-4738-AA02-D9DC451F7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441D806-B5B4-498D-834E-C1A58997A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2752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A95FD19-DF49-40E5-B261-C96E14FD8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29C764-F50F-4886-9C4E-6D5FD3F09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72330A-F5CA-4554-97FD-3ED51BB591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8A279-EFF4-41EC-B928-A854A286726E}" type="datetimeFigureOut">
              <a:rPr lang="es-CO" smtClean="0"/>
              <a:t>6/05/2022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CA2B74-CB85-413E-9D64-DADFCE5E2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E3254B-9576-4F00-9258-029E028BD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81584-86D7-4951-ACB1-07E8577EBD6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53483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notesSlide" Target="../notesSlides/notesSlide1.xml"/><Relationship Id="rId7" Type="http://schemas.openxmlformats.org/officeDocument/2006/relationships/diagramData" Target="../diagrams/data1.xml"/><Relationship Id="rId12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11" Type="http://schemas.microsoft.com/office/2007/relationships/diagramDrawing" Target="../diagrams/drawing1.xml"/><Relationship Id="rId5" Type="http://schemas.openxmlformats.org/officeDocument/2006/relationships/image" Target="../media/image1.emf"/><Relationship Id="rId10" Type="http://schemas.openxmlformats.org/officeDocument/2006/relationships/diagramColors" Target="../diagrams/colors1.xml"/><Relationship Id="rId4" Type="http://schemas.openxmlformats.org/officeDocument/2006/relationships/oleObject" Target="../embeddings/oleObject3.bin"/><Relationship Id="rId9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Excel_Worksheet3.xlsx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package" Target="../embeddings/Microsoft_Excel_Worksheet4.xlsx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package" Target="../embeddings/Microsoft_Excel_Worksheet5.xlsx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Excel_Worksheet6.xlsx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package" Target="../embeddings/Microsoft_Excel_Worksheet7.xlsx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2.emf"/><Relationship Id="rId4" Type="http://schemas.openxmlformats.org/officeDocument/2006/relationships/package" Target="../embeddings/Microsoft_Excel_Worksheet8.xlsx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Imagen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665" y="672510"/>
            <a:ext cx="3553364" cy="714458"/>
          </a:xfrm>
          <a:prstGeom prst="rect">
            <a:avLst/>
          </a:prstGeom>
        </p:spPr>
      </p:pic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51A074C2-D248-2F43-96B5-66A718020B5D}"/>
              </a:ext>
            </a:extLst>
          </p:cNvPr>
          <p:cNvGraphicFramePr/>
          <p:nvPr/>
        </p:nvGraphicFramePr>
        <p:xfrm>
          <a:off x="213099" y="5002307"/>
          <a:ext cx="3535942" cy="779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FF1DFF23-50C4-E44F-A6E9-A3A77A6CBEB1}"/>
              </a:ext>
            </a:extLst>
          </p:cNvPr>
          <p:cNvSpPr txBox="1"/>
          <p:nvPr/>
        </p:nvSpPr>
        <p:spPr>
          <a:xfrm>
            <a:off x="550665" y="2188938"/>
            <a:ext cx="5686362" cy="954107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solidFill>
                  <a:schemeClr val="bg1"/>
                </a:solidFill>
              </a:rPr>
              <a:t>Análisis Variación IPC </a:t>
            </a:r>
          </a:p>
          <a:p>
            <a:pPr algn="ctr"/>
            <a:r>
              <a:rPr lang="es-ES" sz="2800" dirty="0">
                <a:solidFill>
                  <a:schemeClr val="bg1"/>
                </a:solidFill>
              </a:rPr>
              <a:t>Marzo 2022</a:t>
            </a:r>
          </a:p>
        </p:txBody>
      </p:sp>
      <p:pic>
        <p:nvPicPr>
          <p:cNvPr id="13" name="Imagen 5" descr="Imagen que contiene bailarín, deporte, tarta, persona&#10;&#10;Descripción generada automáticamente">
            <a:extLst>
              <a:ext uri="{FF2B5EF4-FFF2-40B4-BE49-F238E27FC236}">
                <a16:creationId xmlns:a16="http://schemas.microsoft.com/office/drawing/2014/main" id="{9A6B4B94-2ED8-5B42-BFEF-ED99A219A6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897" y="1"/>
            <a:ext cx="5781550" cy="687295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8E971FA7-3D90-0C46-B4D3-64D669E816F8}"/>
              </a:ext>
            </a:extLst>
          </p:cNvPr>
          <p:cNvSpPr txBox="1"/>
          <p:nvPr/>
        </p:nvSpPr>
        <p:spPr>
          <a:xfrm>
            <a:off x="739567" y="4806791"/>
            <a:ext cx="43379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b="1" dirty="0">
                <a:solidFill>
                  <a:srgbClr val="F42E63"/>
                </a:solidFill>
                <a:latin typeface="Arial" panose="020B0604020202020204" pitchFamily="34" charset="0"/>
                <a:ea typeface="Work Sans" charset="0"/>
                <a:cs typeface="Arial" panose="020B0604020202020204" pitchFamily="34" charset="0"/>
              </a:rPr>
              <a:t>Subdirección para la Superación de la Pobreza</a:t>
            </a:r>
          </a:p>
          <a:p>
            <a:pPr lvl="0"/>
            <a:endParaRPr lang="es-CO" b="1" dirty="0">
              <a:latin typeface="Arial" panose="020B0604020202020204" pitchFamily="34" charset="0"/>
              <a:ea typeface="Work Sans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41CB8E-DA24-34F1-89CC-DA35E753CF55}"/>
              </a:ext>
            </a:extLst>
          </p:cNvPr>
          <p:cNvSpPr txBox="1"/>
          <p:nvPr/>
        </p:nvSpPr>
        <p:spPr>
          <a:xfrm>
            <a:off x="10453816" y="0"/>
            <a:ext cx="1738184" cy="181588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Desarrollar en documento Word con bullets interpretando gráficas</a:t>
            </a:r>
            <a:endParaRPr lang="es-ES" sz="1600" dirty="0">
              <a:solidFill>
                <a:srgbClr val="FF0000"/>
              </a:solidFill>
            </a:endParaRPr>
          </a:p>
          <a:p>
            <a:endParaRPr lang="es-ES" sz="1600" dirty="0">
              <a:solidFill>
                <a:srgbClr val="FF0000"/>
              </a:solidFill>
            </a:endParaRPr>
          </a:p>
          <a:p>
            <a:r>
              <a:rPr lang="es-ES" sz="1600" dirty="0"/>
              <a:t>Gráficas y tablas?</a:t>
            </a:r>
            <a:endParaRPr lang="en-CO" sz="1600" dirty="0"/>
          </a:p>
        </p:txBody>
      </p:sp>
    </p:spTree>
    <p:extLst>
      <p:ext uri="{BB962C8B-B14F-4D97-AF65-F5344CB8AC3E}">
        <p14:creationId xmlns:p14="http://schemas.microsoft.com/office/powerpoint/2010/main" val="2245966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4C23D11E-7CB6-4B10-AAE8-ADC38F847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356825A1-BB43-411F-9818-01411EF91081}"/>
              </a:ext>
            </a:extLst>
          </p:cNvPr>
          <p:cNvSpPr txBox="1"/>
          <p:nvPr/>
        </p:nvSpPr>
        <p:spPr>
          <a:xfrm>
            <a:off x="3420024" y="530955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mensual- IPC Nivel de ingreso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8EB9977-E69C-4EDE-9C8D-9BB5A664BC37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E71A0C-092E-8040-56D8-96B898D6B447}"/>
              </a:ext>
            </a:extLst>
          </p:cNvPr>
          <p:cNvSpPr txBox="1"/>
          <p:nvPr/>
        </p:nvSpPr>
        <p:spPr>
          <a:xfrm>
            <a:off x="10453816" y="0"/>
            <a:ext cx="173818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es necesaria</a:t>
            </a:r>
          </a:p>
        </p:txBody>
      </p:sp>
    </p:spTree>
    <p:extLst>
      <p:ext uri="{BB962C8B-B14F-4D97-AF65-F5344CB8AC3E}">
        <p14:creationId xmlns:p14="http://schemas.microsoft.com/office/powerpoint/2010/main" val="1705163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áfico 12">
            <a:extLst>
              <a:ext uri="{FF2B5EF4-FFF2-40B4-BE49-F238E27FC236}">
                <a16:creationId xmlns:a16="http://schemas.microsoft.com/office/drawing/2014/main" id="{407C8FDF-3AD4-410C-8F86-B22E1AFF80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3661F93F-DD9E-4D3D-B99F-487182AFBEAA}"/>
              </a:ext>
            </a:extLst>
          </p:cNvPr>
          <p:cNvSpPr txBox="1"/>
          <p:nvPr/>
        </p:nvSpPr>
        <p:spPr>
          <a:xfrm>
            <a:off x="3420024" y="530955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año corrido- IPC Nivel de ingreso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CAE6BE0-6708-4D87-896A-53DB8A0CBC1F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ED381-DB3D-F50E-5560-95F630C10D99}"/>
              </a:ext>
            </a:extLst>
          </p:cNvPr>
          <p:cNvSpPr txBox="1"/>
          <p:nvPr/>
        </p:nvSpPr>
        <p:spPr>
          <a:xfrm>
            <a:off x="10453816" y="0"/>
            <a:ext cx="1738184" cy="107721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Solo para el último año</a:t>
            </a:r>
            <a:r>
              <a:rPr lang="es-ES" sz="1600" dirty="0">
                <a:solidFill>
                  <a:srgbClr val="FF0000"/>
                </a:solidFill>
              </a:rPr>
              <a:t> y LABELS. nivel nacional o total </a:t>
            </a:r>
            <a:endParaRPr lang="en-CO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4281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D4EA90F8-4C04-4353-8E55-6EC0799D3741}"/>
              </a:ext>
            </a:extLst>
          </p:cNvPr>
          <p:cNvSpPr txBox="1"/>
          <p:nvPr/>
        </p:nvSpPr>
        <p:spPr>
          <a:xfrm>
            <a:off x="935443" y="336993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por ciudades:</a:t>
            </a:r>
          </a:p>
        </p:txBody>
      </p:sp>
      <p:graphicFrame>
        <p:nvGraphicFramePr>
          <p:cNvPr id="2" name="Objeto 1">
            <a:extLst>
              <a:ext uri="{FF2B5EF4-FFF2-40B4-BE49-F238E27FC236}">
                <a16:creationId xmlns:a16="http://schemas.microsoft.com/office/drawing/2014/main" id="{9B29003D-E751-4805-955B-3DCF13E20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3251882"/>
              </p:ext>
            </p:extLst>
          </p:nvPr>
        </p:nvGraphicFramePr>
        <p:xfrm>
          <a:off x="5209906" y="603370"/>
          <a:ext cx="4080743" cy="5468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3514792" imgH="4710273" progId="Excel.Sheet.12">
                  <p:embed/>
                </p:oleObj>
              </mc:Choice>
              <mc:Fallback>
                <p:oleObj name="Worksheet" r:id="rId2" imgW="3514792" imgH="4710273" progId="Excel.Sheet.12">
                  <p:embed/>
                  <p:pic>
                    <p:nvPicPr>
                      <p:cNvPr id="2" name="Objeto 1">
                        <a:extLst>
                          <a:ext uri="{FF2B5EF4-FFF2-40B4-BE49-F238E27FC236}">
                            <a16:creationId xmlns:a16="http://schemas.microsoft.com/office/drawing/2014/main" id="{9B29003D-E751-4805-955B-3DCF13E20F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09906" y="603370"/>
                        <a:ext cx="4080743" cy="5468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2AD57E6-D9E9-4462-A950-4D98DEE6E215}"/>
              </a:ext>
            </a:extLst>
          </p:cNvPr>
          <p:cNvSpPr txBox="1"/>
          <p:nvPr/>
        </p:nvSpPr>
        <p:spPr>
          <a:xfrm>
            <a:off x="682401" y="972702"/>
            <a:ext cx="319948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Las ciudades que tuvieron mayor inflación mensual fueron Medellín (1,45%), Valledupar (1,35%) y Cúcuta (1,34%). </a:t>
            </a:r>
            <a:br>
              <a:rPr lang="es-E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variación mensual del total del IPC fue 1%. </a:t>
            </a:r>
            <a:b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Tunja, Montería, Riohacha, Cúcuta, Pereira e Ibagué tuvieron una variación año corrido superior al 5%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variación año corrido del total del IPC fue 4,36% </a:t>
            </a:r>
            <a:endParaRPr lang="es-E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2727AA3-58D0-4089-B497-0F4E2555B0CB}"/>
              </a:ext>
            </a:extLst>
          </p:cNvPr>
          <p:cNvSpPr txBox="1"/>
          <p:nvPr/>
        </p:nvSpPr>
        <p:spPr>
          <a:xfrm>
            <a:off x="2660650" y="6307608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86C12-BA75-AF04-2484-E14F216ED93E}"/>
              </a:ext>
            </a:extLst>
          </p:cNvPr>
          <p:cNvSpPr txBox="1"/>
          <p:nvPr/>
        </p:nvSpPr>
        <p:spPr>
          <a:xfrm>
            <a:off x="9662984" y="0"/>
            <a:ext cx="2529016" cy="138499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sz="1400" dirty="0">
                <a:solidFill>
                  <a:srgbClr val="FF0000"/>
                </a:solidFill>
              </a:rPr>
              <a:t>Solo mensual y año corrido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sz="1400" dirty="0">
                <a:solidFill>
                  <a:srgbClr val="FF0000"/>
                </a:solidFill>
              </a:rPr>
              <a:t>Ordenar de forma descendente por variación mensual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sz="1400" dirty="0">
                <a:solidFill>
                  <a:srgbClr val="FF0000"/>
                </a:solidFill>
              </a:rPr>
              <a:t>Sin 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sz="1400" dirty="0">
                <a:solidFill>
                  <a:srgbClr val="FF0000"/>
                </a:solidFill>
              </a:rPr>
              <a:t>Resaltar cifra nacional</a:t>
            </a:r>
          </a:p>
        </p:txBody>
      </p:sp>
    </p:spTree>
    <p:extLst>
      <p:ext uri="{BB962C8B-B14F-4D97-AF65-F5344CB8AC3E}">
        <p14:creationId xmlns:p14="http://schemas.microsoft.com/office/powerpoint/2010/main" val="2424870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7490AD88-122E-4EF4-BDFC-B85455E08C97}"/>
              </a:ext>
            </a:extLst>
          </p:cNvPr>
          <p:cNvSpPr txBox="1"/>
          <p:nvPr/>
        </p:nvSpPr>
        <p:spPr>
          <a:xfrm>
            <a:off x="1289110" y="230675"/>
            <a:ext cx="811524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por grupos de gasto</a:t>
            </a:r>
            <a:b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(Variación y contribución mensua</a:t>
            </a:r>
            <a:r>
              <a:rPr lang="es-ES" sz="20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)</a:t>
            </a:r>
            <a:endParaRPr lang="es-CO" sz="2000" b="1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820A8BA6-F674-41E9-B4F0-E47058FB7E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4107997"/>
              </p:ext>
            </p:extLst>
          </p:nvPr>
        </p:nvGraphicFramePr>
        <p:xfrm>
          <a:off x="1803400" y="1163638"/>
          <a:ext cx="8586788" cy="452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8586834" imgH="4529191" progId="Excel.Sheet.12">
                  <p:embed/>
                </p:oleObj>
              </mc:Choice>
              <mc:Fallback>
                <p:oleObj name="Worksheet" r:id="rId2" imgW="8586834" imgH="4529191" progId="Excel.Sheet.12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820A8BA6-F674-41E9-B4F0-E47058FB7E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03400" y="1163638"/>
                        <a:ext cx="8586788" cy="4529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72D2927F-54CC-4798-96EB-750135C55F2A}"/>
              </a:ext>
            </a:extLst>
          </p:cNvPr>
          <p:cNvSpPr txBox="1"/>
          <p:nvPr/>
        </p:nvSpPr>
        <p:spPr>
          <a:xfrm>
            <a:off x="977900" y="58483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9909D-D28A-856F-0709-6A74922CD0A2}"/>
              </a:ext>
            </a:extLst>
          </p:cNvPr>
          <p:cNvSpPr txBox="1"/>
          <p:nvPr/>
        </p:nvSpPr>
        <p:spPr>
          <a:xfrm>
            <a:off x="9662984" y="0"/>
            <a:ext cx="2529016" cy="95410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O" sz="1400" dirty="0">
                <a:solidFill>
                  <a:srgbClr val="FF0000"/>
                </a:solidFill>
              </a:rPr>
              <a:t>Ordenar de forma descendente por contribución del último mes disponible</a:t>
            </a:r>
          </a:p>
        </p:txBody>
      </p:sp>
    </p:spTree>
    <p:extLst>
      <p:ext uri="{BB962C8B-B14F-4D97-AF65-F5344CB8AC3E}">
        <p14:creationId xmlns:p14="http://schemas.microsoft.com/office/powerpoint/2010/main" val="3220395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1D9D02E-B079-4936-ADB6-A46682110106}"/>
              </a:ext>
            </a:extLst>
          </p:cNvPr>
          <p:cNvSpPr txBox="1"/>
          <p:nvPr/>
        </p:nvSpPr>
        <p:spPr>
          <a:xfrm>
            <a:off x="1289110" y="230675"/>
            <a:ext cx="60991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por grupos de gasto </a:t>
            </a:r>
            <a:b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(Variación y contribución año corrido )</a:t>
            </a:r>
            <a:endParaRPr lang="es-CO" sz="2000" b="1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D7D3B7B0-F735-4BD1-9989-2C09519F67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63359"/>
              </p:ext>
            </p:extLst>
          </p:nvPr>
        </p:nvGraphicFramePr>
        <p:xfrm>
          <a:off x="2725738" y="1163638"/>
          <a:ext cx="6738937" cy="452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738851" imgH="4529191" progId="Excel.Sheet.12">
                  <p:embed/>
                </p:oleObj>
              </mc:Choice>
              <mc:Fallback>
                <p:oleObj name="Worksheet" r:id="rId2" imgW="6738851" imgH="4529191" progId="Excel.Sheet.12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D7D3B7B0-F735-4BD1-9989-2C09519F67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25738" y="1163638"/>
                        <a:ext cx="6738937" cy="4529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65771515-FD91-4D8B-9FBD-B425A68B3987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DF00E1-CED0-2740-EA3B-7DA27CDB475A}"/>
              </a:ext>
            </a:extLst>
          </p:cNvPr>
          <p:cNvSpPr txBox="1"/>
          <p:nvPr/>
        </p:nvSpPr>
        <p:spPr>
          <a:xfrm>
            <a:off x="10902890" y="0"/>
            <a:ext cx="1289109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necesaria</a:t>
            </a:r>
          </a:p>
        </p:txBody>
      </p:sp>
    </p:spTree>
    <p:extLst>
      <p:ext uri="{BB962C8B-B14F-4D97-AF65-F5344CB8AC3E}">
        <p14:creationId xmlns:p14="http://schemas.microsoft.com/office/powerpoint/2010/main" val="2884514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2D64924-D03D-45CA-BD27-66780FA55397}"/>
              </a:ext>
            </a:extLst>
          </p:cNvPr>
          <p:cNvSpPr txBox="1"/>
          <p:nvPr/>
        </p:nvSpPr>
        <p:spPr>
          <a:xfrm>
            <a:off x="1289110" y="230675"/>
            <a:ext cx="609917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por grupos </a:t>
            </a:r>
            <a:r>
              <a:rPr lang="es-ES" sz="20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 gasto</a:t>
            </a:r>
            <a:br>
              <a:rPr lang="es-ES" sz="20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ES" sz="2000" b="1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(Variación y contribución </a:t>
            </a:r>
            <a:r>
              <a:rPr lang="es-ES" sz="20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anual</a:t>
            </a: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)</a:t>
            </a:r>
            <a:endParaRPr lang="es-CO" sz="2000" b="1" u="sng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C51B4CA6-7DA6-4617-85E1-352A514F93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5680986"/>
              </p:ext>
            </p:extLst>
          </p:nvPr>
        </p:nvGraphicFramePr>
        <p:xfrm>
          <a:off x="2725738" y="1163638"/>
          <a:ext cx="6738937" cy="4529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738851" imgH="4529191" progId="Excel.Sheet.12">
                  <p:embed/>
                </p:oleObj>
              </mc:Choice>
              <mc:Fallback>
                <p:oleObj name="Worksheet" r:id="rId2" imgW="6738851" imgH="4529191" progId="Excel.Shee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C51B4CA6-7DA6-4617-85E1-352A514F93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25738" y="1163638"/>
                        <a:ext cx="6738937" cy="4529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F33B1C4F-2058-4906-A7CC-0192FBB52353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4247E9-932E-253F-E6E5-F3021C1C0225}"/>
              </a:ext>
            </a:extLst>
          </p:cNvPr>
          <p:cNvSpPr txBox="1"/>
          <p:nvPr/>
        </p:nvSpPr>
        <p:spPr>
          <a:xfrm>
            <a:off x="10902890" y="0"/>
            <a:ext cx="1289109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necesaria</a:t>
            </a:r>
          </a:p>
        </p:txBody>
      </p:sp>
    </p:spTree>
    <p:extLst>
      <p:ext uri="{BB962C8B-B14F-4D97-AF65-F5344CB8AC3E}">
        <p14:creationId xmlns:p14="http://schemas.microsoft.com/office/powerpoint/2010/main" val="1901900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7A506B5-328B-479B-98BC-5C5D70B3FAC5}"/>
              </a:ext>
            </a:extLst>
          </p:cNvPr>
          <p:cNvSpPr txBox="1"/>
          <p:nvPr/>
        </p:nvSpPr>
        <p:spPr>
          <a:xfrm>
            <a:off x="1436014" y="170290"/>
            <a:ext cx="93199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mensual de alimentos. </a:t>
            </a:r>
            <a:b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874DF5F9-EFD5-420A-918D-73A52E443A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0395929"/>
              </p:ext>
            </p:extLst>
          </p:nvPr>
        </p:nvGraphicFramePr>
        <p:xfrm>
          <a:off x="1677988" y="900113"/>
          <a:ext cx="9312275" cy="487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8348536" imgH="4367373" progId="Excel.Sheet.12">
                  <p:embed/>
                </p:oleObj>
              </mc:Choice>
              <mc:Fallback>
                <p:oleObj name="Worksheet" r:id="rId2" imgW="8348536" imgH="4367373" progId="Excel.Shee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874DF5F9-EFD5-420A-918D-73A52E443AE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77988" y="900113"/>
                        <a:ext cx="9312275" cy="4870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B2BF6988-E069-428E-985C-CD998DA42D5C}"/>
              </a:ext>
            </a:extLst>
          </p:cNvPr>
          <p:cNvSpPr txBox="1"/>
          <p:nvPr/>
        </p:nvSpPr>
        <p:spPr>
          <a:xfrm>
            <a:off x="1638300" y="5773221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Nota: Primeros 12 productos según contribución mensual marzo 2022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17FBBCE-4F7A-43C7-A3C8-154F7AF9BD00}"/>
              </a:ext>
            </a:extLst>
          </p:cNvPr>
          <p:cNvSpPr txBox="1"/>
          <p:nvPr/>
        </p:nvSpPr>
        <p:spPr>
          <a:xfrm>
            <a:off x="2660650" y="6419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869758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E692AF88-134D-4CEC-9B19-61971B19A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9177770"/>
              </p:ext>
            </p:extLst>
          </p:nvPr>
        </p:nvGraphicFramePr>
        <p:xfrm>
          <a:off x="1865611" y="1504950"/>
          <a:ext cx="8028978" cy="3716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348366" imgH="2938409" progId="Excel.Sheet.12">
                  <p:embed/>
                </p:oleObj>
              </mc:Choice>
              <mc:Fallback>
                <p:oleObj name="Worksheet" r:id="rId2" imgW="6348366" imgH="2938409" progId="Excel.Shee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E692AF88-134D-4CEC-9B19-61971B19A7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65611" y="1504950"/>
                        <a:ext cx="8028978" cy="3716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0D641D52-5CFE-404D-B869-9DEBA6AF6FA6}"/>
              </a:ext>
            </a:extLst>
          </p:cNvPr>
          <p:cNvSpPr txBox="1"/>
          <p:nvPr/>
        </p:nvSpPr>
        <p:spPr>
          <a:xfrm>
            <a:off x="1436014" y="170290"/>
            <a:ext cx="93199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</a:t>
            </a:r>
            <a:r>
              <a:rPr lang="es-ES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año corrido</a:t>
            </a:r>
            <a:r>
              <a:rPr lang="es-E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alimentos. </a:t>
            </a:r>
            <a:b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48B8613-B12E-415D-9652-91282905D3C2}"/>
              </a:ext>
            </a:extLst>
          </p:cNvPr>
          <p:cNvSpPr txBox="1"/>
          <p:nvPr/>
        </p:nvSpPr>
        <p:spPr>
          <a:xfrm>
            <a:off x="1765300" y="5290621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Nota: Primeros 12 productos según contribución año corrido marzo 2022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8CE550B-785D-4AD1-81F7-63120AC02C5A}"/>
              </a:ext>
            </a:extLst>
          </p:cNvPr>
          <p:cNvSpPr txBox="1"/>
          <p:nvPr/>
        </p:nvSpPr>
        <p:spPr>
          <a:xfrm>
            <a:off x="2597150" y="6318378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DEFFDB-F0B5-913E-E7D6-B968E9250CF8}"/>
              </a:ext>
            </a:extLst>
          </p:cNvPr>
          <p:cNvSpPr txBox="1"/>
          <p:nvPr/>
        </p:nvSpPr>
        <p:spPr>
          <a:xfrm>
            <a:off x="10902890" y="0"/>
            <a:ext cx="1289109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necesaria</a:t>
            </a:r>
          </a:p>
        </p:txBody>
      </p:sp>
    </p:spTree>
    <p:extLst>
      <p:ext uri="{BB962C8B-B14F-4D97-AF65-F5344CB8AC3E}">
        <p14:creationId xmlns:p14="http://schemas.microsoft.com/office/powerpoint/2010/main" val="28501486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1BF77DA-EDCF-4D6C-9127-0CDCFCBD9CD5}"/>
              </a:ext>
            </a:extLst>
          </p:cNvPr>
          <p:cNvSpPr txBox="1"/>
          <p:nvPr/>
        </p:nvSpPr>
        <p:spPr>
          <a:xfrm>
            <a:off x="1436014" y="170290"/>
            <a:ext cx="93199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</a:t>
            </a:r>
            <a:r>
              <a:rPr lang="es-ES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anual</a:t>
            </a:r>
            <a:r>
              <a:rPr lang="es-ES" sz="1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alimentos. </a:t>
            </a:r>
            <a:b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E3AD5BE-706D-4ABC-86AA-6993A00C10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6539667"/>
              </p:ext>
            </p:extLst>
          </p:nvPr>
        </p:nvGraphicFramePr>
        <p:xfrm>
          <a:off x="2303463" y="1333500"/>
          <a:ext cx="7300110" cy="3776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453234" imgH="3338673" progId="Excel.Sheet.12">
                  <p:embed/>
                </p:oleObj>
              </mc:Choice>
              <mc:Fallback>
                <p:oleObj name="Worksheet" r:id="rId2" imgW="6453234" imgH="3338673" progId="Excel.Shee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DE3AD5BE-706D-4ABC-86AA-6993A00C105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303463" y="1333500"/>
                        <a:ext cx="7300110" cy="3776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uadroTexto 4">
            <a:extLst>
              <a:ext uri="{FF2B5EF4-FFF2-40B4-BE49-F238E27FC236}">
                <a16:creationId xmlns:a16="http://schemas.microsoft.com/office/drawing/2014/main" id="{9ABCB37F-2909-4C80-9F3F-4FC84DA3848C}"/>
              </a:ext>
            </a:extLst>
          </p:cNvPr>
          <p:cNvSpPr txBox="1"/>
          <p:nvPr/>
        </p:nvSpPr>
        <p:spPr>
          <a:xfrm>
            <a:off x="2247900" y="5155168"/>
            <a:ext cx="891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Nota: Primeros 12 productos según contribución anual marzo 2022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D0AA43-5286-46FB-AF56-67B6FF6AECB8}"/>
              </a:ext>
            </a:extLst>
          </p:cNvPr>
          <p:cNvSpPr txBox="1"/>
          <p:nvPr/>
        </p:nvSpPr>
        <p:spPr>
          <a:xfrm>
            <a:off x="2616200" y="6318378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19DF7-F616-229A-8A86-54DB7CB4AB88}"/>
              </a:ext>
            </a:extLst>
          </p:cNvPr>
          <p:cNvSpPr txBox="1"/>
          <p:nvPr/>
        </p:nvSpPr>
        <p:spPr>
          <a:xfrm>
            <a:off x="10902890" y="0"/>
            <a:ext cx="1289109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necesaria</a:t>
            </a:r>
          </a:p>
        </p:txBody>
      </p:sp>
    </p:spTree>
    <p:extLst>
      <p:ext uri="{BB962C8B-B14F-4D97-AF65-F5344CB8AC3E}">
        <p14:creationId xmlns:p14="http://schemas.microsoft.com/office/powerpoint/2010/main" val="2779280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0A1B591-790F-4258-A244-571CFCFBB88C}"/>
              </a:ext>
            </a:extLst>
          </p:cNvPr>
          <p:cNvSpPr txBox="1"/>
          <p:nvPr/>
        </p:nvSpPr>
        <p:spPr>
          <a:xfrm>
            <a:off x="728649" y="480841"/>
            <a:ext cx="93199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Inflación de </a:t>
            </a:r>
            <a:r>
              <a:rPr lang="es-ES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hogares pobres y vulnerables </a:t>
            </a:r>
            <a:endParaRPr lang="es-ES" sz="1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429442E0-A240-4C0D-8672-BD883D53B8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2677110"/>
              </p:ext>
            </p:extLst>
          </p:nvPr>
        </p:nvGraphicFramePr>
        <p:xfrm>
          <a:off x="3290887" y="1543050"/>
          <a:ext cx="4605337" cy="162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605251" imgH="1624173" progId="Excel.Sheet.12">
                  <p:embed/>
                </p:oleObj>
              </mc:Choice>
              <mc:Fallback>
                <p:oleObj name="Worksheet" r:id="rId2" imgW="4605251" imgH="1624173" progId="Excel.Shee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429442E0-A240-4C0D-8672-BD883D53B8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90887" y="1543050"/>
                        <a:ext cx="4605337" cy="162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o 4">
            <a:extLst>
              <a:ext uri="{FF2B5EF4-FFF2-40B4-BE49-F238E27FC236}">
                <a16:creationId xmlns:a16="http://schemas.microsoft.com/office/drawing/2014/main" id="{D5F70728-25C2-45BB-B6E6-B350FCBE4F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8019516"/>
              </p:ext>
            </p:extLst>
          </p:nvPr>
        </p:nvGraphicFramePr>
        <p:xfrm>
          <a:off x="3290888" y="3429000"/>
          <a:ext cx="4605337" cy="1624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4605251" imgH="1624173" progId="Excel.Sheet.12">
                  <p:embed/>
                </p:oleObj>
              </mc:Choice>
              <mc:Fallback>
                <p:oleObj name="Worksheet" r:id="rId4" imgW="4605251" imgH="1624173" progId="Excel.Sheet.12">
                  <p:embed/>
                  <p:pic>
                    <p:nvPicPr>
                      <p:cNvPr id="5" name="Objeto 4">
                        <a:extLst>
                          <a:ext uri="{FF2B5EF4-FFF2-40B4-BE49-F238E27FC236}">
                            <a16:creationId xmlns:a16="http://schemas.microsoft.com/office/drawing/2014/main" id="{D5F70728-25C2-45BB-B6E6-B350FCBE4F3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90888" y="3429000"/>
                        <a:ext cx="4605337" cy="1624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uadroTexto 5">
            <a:extLst>
              <a:ext uri="{FF2B5EF4-FFF2-40B4-BE49-F238E27FC236}">
                <a16:creationId xmlns:a16="http://schemas.microsoft.com/office/drawing/2014/main" id="{5F48704D-D3AB-41AB-A8E4-8D5C5D41B9CA}"/>
              </a:ext>
            </a:extLst>
          </p:cNvPr>
          <p:cNvSpPr txBox="1"/>
          <p:nvPr/>
        </p:nvSpPr>
        <p:spPr>
          <a:xfrm>
            <a:off x="589755" y="58102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B25DA3-A155-0398-2E60-7BBA13F4EFC9}"/>
              </a:ext>
            </a:extLst>
          </p:cNvPr>
          <p:cNvSpPr txBox="1"/>
          <p:nvPr/>
        </p:nvSpPr>
        <p:spPr>
          <a:xfrm>
            <a:off x="10231395" y="0"/>
            <a:ext cx="1960605" cy="403187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Por qué no coincide con diapositiva #11?</a:t>
            </a:r>
            <a:endParaRPr lang="es-ES" sz="1600" dirty="0">
              <a:solidFill>
                <a:srgbClr val="FF0000"/>
              </a:solidFill>
            </a:endParaRPr>
          </a:p>
          <a:p>
            <a:endParaRPr lang="es-ES" sz="1600" dirty="0">
              <a:solidFill>
                <a:srgbClr val="FF0000"/>
              </a:solidFill>
            </a:endParaRPr>
          </a:p>
          <a:p>
            <a:r>
              <a:rPr lang="es-ES" sz="1600" dirty="0">
                <a:solidFill>
                  <a:srgbClr val="FF0000"/>
                </a:solidFill>
              </a:rPr>
              <a:t>Quitar. </a:t>
            </a:r>
          </a:p>
          <a:p>
            <a:endParaRPr lang="es-ES" sz="1600" dirty="0">
              <a:solidFill>
                <a:srgbClr val="FF0000"/>
              </a:solidFill>
            </a:endParaRPr>
          </a:p>
          <a:p>
            <a:r>
              <a:rPr lang="es-ES" sz="1600" dirty="0"/>
              <a:t>Sí coincide. La Gráfica en la diapositiva 11 es la inflación año corrido por nivel de ingresos. Los números corresponden solo a pobres (por cuestiones de visualización y la última cifra es 5,06</a:t>
            </a:r>
            <a:endParaRPr lang="en-CO" sz="1600" dirty="0"/>
          </a:p>
        </p:txBody>
      </p:sp>
    </p:spTree>
    <p:extLst>
      <p:ext uri="{BB962C8B-B14F-4D97-AF65-F5344CB8AC3E}">
        <p14:creationId xmlns:p14="http://schemas.microsoft.com/office/powerpoint/2010/main" val="3230172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>
            <a:extLst>
              <a:ext uri="{FF2B5EF4-FFF2-40B4-BE49-F238E27FC236}">
                <a16:creationId xmlns:a16="http://schemas.microsoft.com/office/drawing/2014/main" id="{6092CA5A-0492-4814-9D21-416CAFC9A125}"/>
              </a:ext>
            </a:extLst>
          </p:cNvPr>
          <p:cNvSpPr txBox="1"/>
          <p:nvPr/>
        </p:nvSpPr>
        <p:spPr>
          <a:xfrm>
            <a:off x="4131225" y="457066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Variación mensual- IPC Total </a:t>
            </a: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828F1C6E-C75E-4D68-BA26-41D27E897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3999" y="1055254"/>
            <a:ext cx="9319491" cy="4659746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2A245B5E-3B73-4740-A913-018646BEAD0D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95063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C2F44A30-4B95-41C0-B5C9-6C37ECC70FB1}"/>
              </a:ext>
            </a:extLst>
          </p:cNvPr>
          <p:cNvSpPr txBox="1"/>
          <p:nvPr/>
        </p:nvSpPr>
        <p:spPr>
          <a:xfrm>
            <a:off x="4131225" y="457066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mensual- IPC Total 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2B0034CE-49D3-4021-A4B0-37D632271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00663C95-95CC-45D7-A663-8D3D8E762EA3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553379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66C18580-34E8-4FD2-89C4-55633AF5C619}"/>
              </a:ext>
            </a:extLst>
          </p:cNvPr>
          <p:cNvSpPr txBox="1"/>
          <p:nvPr/>
        </p:nvSpPr>
        <p:spPr>
          <a:xfrm>
            <a:off x="4131225" y="457066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Variación mensual- IPC Alimentos 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4AA212D2-D672-4B22-86ED-F50E2313C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690D4EA-239B-40AD-92D5-6CB604F037E0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8EDEB3-4BF8-6C84-0E71-596B790E99DB}"/>
              </a:ext>
            </a:extLst>
          </p:cNvPr>
          <p:cNvSpPr txBox="1"/>
          <p:nvPr/>
        </p:nvSpPr>
        <p:spPr>
          <a:xfrm>
            <a:off x="10453816" y="0"/>
            <a:ext cx="173818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es necesaria</a:t>
            </a:r>
          </a:p>
        </p:txBody>
      </p:sp>
    </p:spTree>
    <p:extLst>
      <p:ext uri="{BB962C8B-B14F-4D97-AF65-F5344CB8AC3E}">
        <p14:creationId xmlns:p14="http://schemas.microsoft.com/office/powerpoint/2010/main" val="4149465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áfico 2">
            <a:extLst>
              <a:ext uri="{FF2B5EF4-FFF2-40B4-BE49-F238E27FC236}">
                <a16:creationId xmlns:a16="http://schemas.microsoft.com/office/drawing/2014/main" id="{9A1CA3AF-3D1F-4BCB-8B8A-24CCD528DA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A6B2CB6-ADBF-4A7C-9B4B-9AB1A5227F3E}"/>
              </a:ext>
            </a:extLst>
          </p:cNvPr>
          <p:cNvSpPr txBox="1"/>
          <p:nvPr/>
        </p:nvSpPr>
        <p:spPr>
          <a:xfrm>
            <a:off x="3589166" y="443788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mensual- IPC Alimentos 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8154D17-44DC-4608-B9B4-0001BC3E1EAB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E97DF0-67C9-37C1-B688-7B9283D94961}"/>
              </a:ext>
            </a:extLst>
          </p:cNvPr>
          <p:cNvSpPr txBox="1"/>
          <p:nvPr/>
        </p:nvSpPr>
        <p:spPr>
          <a:xfrm>
            <a:off x="10453816" y="0"/>
            <a:ext cx="1738184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Agregar serie a diapositiva #</a:t>
            </a:r>
            <a:r>
              <a:rPr lang="es-ES" sz="1600" dirty="0">
                <a:solidFill>
                  <a:srgbClr val="FF0000"/>
                </a:solidFill>
              </a:rPr>
              <a:t>3</a:t>
            </a:r>
          </a:p>
          <a:p>
            <a:endParaRPr lang="es-ES" sz="1600" dirty="0">
              <a:solidFill>
                <a:srgbClr val="FF0000"/>
              </a:solidFill>
            </a:endParaRPr>
          </a:p>
          <a:p>
            <a:r>
              <a:rPr lang="es-ES" sz="1600" dirty="0"/>
              <a:t>No entiendo este comentario. Como ponerla encima? </a:t>
            </a:r>
            <a:endParaRPr lang="en-CO" sz="1600" dirty="0"/>
          </a:p>
        </p:txBody>
      </p:sp>
    </p:spTree>
    <p:extLst>
      <p:ext uri="{BB962C8B-B14F-4D97-AF65-F5344CB8AC3E}">
        <p14:creationId xmlns:p14="http://schemas.microsoft.com/office/powerpoint/2010/main" val="797659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D98E7DA-DE1C-43F9-9752-E48678A29CD5}"/>
              </a:ext>
            </a:extLst>
          </p:cNvPr>
          <p:cNvSpPr txBox="1"/>
          <p:nvPr/>
        </p:nvSpPr>
        <p:spPr>
          <a:xfrm>
            <a:off x="4131225" y="457066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Variación </a:t>
            </a:r>
            <a:r>
              <a:rPr lang="es-ES" sz="20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ño corrido- IPC Total 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5D71DC1-E801-4362-B7D4-55CD87C38A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B3DE4A-4121-4945-8A35-DFA5F0DDDCBD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377383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adroTexto 13">
            <a:extLst>
              <a:ext uri="{FF2B5EF4-FFF2-40B4-BE49-F238E27FC236}">
                <a16:creationId xmlns:a16="http://schemas.microsoft.com/office/drawing/2014/main" id="{68CB6698-F2E8-49AB-8B31-C841539195DC}"/>
              </a:ext>
            </a:extLst>
          </p:cNvPr>
          <p:cNvSpPr txBox="1"/>
          <p:nvPr/>
        </p:nvSpPr>
        <p:spPr>
          <a:xfrm>
            <a:off x="3420024" y="530955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año corrido- IPC Total</a:t>
            </a:r>
          </a:p>
        </p:txBody>
      </p:sp>
      <p:pic>
        <p:nvPicPr>
          <p:cNvPr id="24" name="Gráfico 23">
            <a:extLst>
              <a:ext uri="{FF2B5EF4-FFF2-40B4-BE49-F238E27FC236}">
                <a16:creationId xmlns:a16="http://schemas.microsoft.com/office/drawing/2014/main" id="{66009E7F-6258-4608-81B1-D2476A1E9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FF2EBBD-8E36-407E-B882-C29619431745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EF5678-A526-5F35-B485-2E92D9A782F7}"/>
              </a:ext>
            </a:extLst>
          </p:cNvPr>
          <p:cNvSpPr txBox="1"/>
          <p:nvPr/>
        </p:nvSpPr>
        <p:spPr>
          <a:xfrm>
            <a:off x="10453816" y="0"/>
            <a:ext cx="173818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es necesaria</a:t>
            </a:r>
          </a:p>
        </p:txBody>
      </p:sp>
    </p:spTree>
    <p:extLst>
      <p:ext uri="{BB962C8B-B14F-4D97-AF65-F5344CB8AC3E}">
        <p14:creationId xmlns:p14="http://schemas.microsoft.com/office/powerpoint/2010/main" val="989040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0BB6A8F-AB24-4F70-B807-6006C2692D3F}"/>
              </a:ext>
            </a:extLst>
          </p:cNvPr>
          <p:cNvSpPr txBox="1"/>
          <p:nvPr/>
        </p:nvSpPr>
        <p:spPr>
          <a:xfrm>
            <a:off x="4131225" y="457066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Variación </a:t>
            </a:r>
            <a:r>
              <a:rPr lang="es-ES" sz="2000" b="1" u="sng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ño corrido- IPC Alimentos</a:t>
            </a:r>
          </a:p>
        </p:txBody>
      </p:sp>
      <p:pic>
        <p:nvPicPr>
          <p:cNvPr id="12" name="Gráfico 11">
            <a:extLst>
              <a:ext uri="{FF2B5EF4-FFF2-40B4-BE49-F238E27FC236}">
                <a16:creationId xmlns:a16="http://schemas.microsoft.com/office/drawing/2014/main" id="{675ABFCF-D04B-422E-A1F4-0A682F1DD7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F724AA6D-7573-463C-B528-7B847637ED40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532B47-D21A-7C17-8844-6D04EB26E600}"/>
              </a:ext>
            </a:extLst>
          </p:cNvPr>
          <p:cNvSpPr txBox="1"/>
          <p:nvPr/>
        </p:nvSpPr>
        <p:spPr>
          <a:xfrm>
            <a:off x="10453816" y="0"/>
            <a:ext cx="1738184" cy="246221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400" dirty="0">
                <a:solidFill>
                  <a:srgbClr val="FF0000"/>
                </a:solidFill>
              </a:rPr>
              <a:t>Colocar al lado de gráfica diapositiva #6</a:t>
            </a:r>
            <a:endParaRPr lang="es-ES" sz="1400" dirty="0">
              <a:solidFill>
                <a:srgbClr val="FF0000"/>
              </a:solidFill>
            </a:endParaRPr>
          </a:p>
          <a:p>
            <a:endParaRPr lang="es-ES" sz="1400" dirty="0">
              <a:solidFill>
                <a:srgbClr val="FF0000"/>
              </a:solidFill>
            </a:endParaRPr>
          </a:p>
          <a:p>
            <a:r>
              <a:rPr lang="es-ES" sz="1400" dirty="0"/>
              <a:t>Estaría bien ponerla debajo? En un documento en </a:t>
            </a:r>
            <a:r>
              <a:rPr lang="es-ES" sz="1400" dirty="0" err="1"/>
              <a:t>word</a:t>
            </a:r>
            <a:r>
              <a:rPr lang="es-ES" sz="1400" dirty="0"/>
              <a:t> no creo que se deje poner al lado </a:t>
            </a:r>
          </a:p>
          <a:p>
            <a:endParaRPr lang="es-ES" sz="1400" dirty="0"/>
          </a:p>
          <a:p>
            <a:r>
              <a:rPr lang="es-ES" sz="1400" dirty="0"/>
              <a:t>Misma escala ejes. Comparabilidad. </a:t>
            </a:r>
            <a:endParaRPr lang="en-CO" sz="1400" dirty="0"/>
          </a:p>
        </p:txBody>
      </p:sp>
    </p:spTree>
    <p:extLst>
      <p:ext uri="{BB962C8B-B14F-4D97-AF65-F5344CB8AC3E}">
        <p14:creationId xmlns:p14="http://schemas.microsoft.com/office/powerpoint/2010/main" val="2772856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B134C55-528E-49CF-B20E-7861123BF02C}"/>
              </a:ext>
            </a:extLst>
          </p:cNvPr>
          <p:cNvSpPr txBox="1"/>
          <p:nvPr/>
        </p:nvSpPr>
        <p:spPr>
          <a:xfrm>
            <a:off x="3420024" y="530955"/>
            <a:ext cx="60991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Serie variación año corrido- IPC Alimentos</a:t>
            </a:r>
          </a:p>
        </p:txBody>
      </p:sp>
      <p:pic>
        <p:nvPicPr>
          <p:cNvPr id="8" name="Gráfico 7">
            <a:extLst>
              <a:ext uri="{FF2B5EF4-FFF2-40B4-BE49-F238E27FC236}">
                <a16:creationId xmlns:a16="http://schemas.microsoft.com/office/drawing/2014/main" id="{72D0E838-1779-4731-8BDA-F9CDAC94A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000" y="1143000"/>
            <a:ext cx="9144000" cy="4572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020843E-02C2-4F45-9A06-D0B281159C33}"/>
              </a:ext>
            </a:extLst>
          </p:cNvPr>
          <p:cNvSpPr txBox="1"/>
          <p:nvPr/>
        </p:nvSpPr>
        <p:spPr>
          <a:xfrm>
            <a:off x="952500" y="5784850"/>
            <a:ext cx="5003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Fuente: DANE. Índice de precios al consumidor</a:t>
            </a:r>
            <a:endParaRPr lang="es-C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B3A648-0B9C-AE72-A436-B641BCC3C6D5}"/>
              </a:ext>
            </a:extLst>
          </p:cNvPr>
          <p:cNvSpPr txBox="1"/>
          <p:nvPr/>
        </p:nvSpPr>
        <p:spPr>
          <a:xfrm>
            <a:off x="10453816" y="0"/>
            <a:ext cx="1738184" cy="338554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CO" sz="1600" dirty="0">
                <a:solidFill>
                  <a:srgbClr val="FF0000"/>
                </a:solidFill>
              </a:rPr>
              <a:t>No es necesaria</a:t>
            </a:r>
          </a:p>
        </p:txBody>
      </p:sp>
    </p:spTree>
    <p:extLst>
      <p:ext uri="{BB962C8B-B14F-4D97-AF65-F5344CB8AC3E}">
        <p14:creationId xmlns:p14="http://schemas.microsoft.com/office/powerpoint/2010/main" val="273918428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3319</TotalTime>
  <Words>558</Words>
  <Application>Microsoft Office PowerPoint</Application>
  <PresentationFormat>Panorámica</PresentationFormat>
  <Paragraphs>78</Paragraphs>
  <Slides>19</Slides>
  <Notes>1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3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Georgia</vt:lpstr>
      <vt:lpstr>Tema de Office</vt:lpstr>
      <vt:lpstr>think-cell Slide</vt:lpstr>
      <vt:lpstr>Worksheet</vt:lpstr>
      <vt:lpstr>Hoja de cálculo de Microsoft Excel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 Paula Neira Ahumada</dc:creator>
  <cp:lastModifiedBy>Maria Paula Neira Ahumada</cp:lastModifiedBy>
  <cp:revision>22</cp:revision>
  <dcterms:created xsi:type="dcterms:W3CDTF">2022-04-07T21:23:02Z</dcterms:created>
  <dcterms:modified xsi:type="dcterms:W3CDTF">2022-05-06T21:49:00Z</dcterms:modified>
</cp:coreProperties>
</file>

<file path=docProps/thumbnail.jpeg>
</file>